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83" r:id="rId2"/>
    <p:sldId id="417" r:id="rId3"/>
    <p:sldId id="459" r:id="rId4"/>
    <p:sldId id="460" r:id="rId5"/>
    <p:sldId id="485" r:id="rId6"/>
    <p:sldId id="463" r:id="rId7"/>
    <p:sldId id="464" r:id="rId8"/>
    <p:sldId id="466" r:id="rId9"/>
    <p:sldId id="465" r:id="rId10"/>
    <p:sldId id="505" r:id="rId11"/>
    <p:sldId id="493" r:id="rId12"/>
    <p:sldId id="506" r:id="rId13"/>
    <p:sldId id="494" r:id="rId14"/>
    <p:sldId id="502" r:id="rId15"/>
    <p:sldId id="513" r:id="rId16"/>
    <p:sldId id="495" r:id="rId17"/>
    <p:sldId id="496" r:id="rId18"/>
    <p:sldId id="507" r:id="rId19"/>
    <p:sldId id="497" r:id="rId20"/>
    <p:sldId id="510" r:id="rId21"/>
    <p:sldId id="511" r:id="rId22"/>
    <p:sldId id="515" r:id="rId23"/>
    <p:sldId id="508" r:id="rId24"/>
    <p:sldId id="501" r:id="rId25"/>
    <p:sldId id="512" r:id="rId26"/>
    <p:sldId id="514" r:id="rId2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56CF"/>
    <a:srgbClr val="791E77"/>
    <a:srgbClr val="D33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 autoAdjust="0"/>
    <p:restoredTop sz="94599" autoAdjust="0"/>
  </p:normalViewPr>
  <p:slideViewPr>
    <p:cSldViewPr>
      <p:cViewPr varScale="1">
        <p:scale>
          <a:sx n="106" d="100"/>
          <a:sy n="106" d="100"/>
        </p:scale>
        <p:origin x="18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3E0A59F-7133-4D2D-B0BB-413ACEB5B6AA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9A7B9B6-1B5D-496B-A879-F80D9E6DFE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54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697F6-D77D-4BD1-B80E-9857EFA11A20}" type="datetimeFigureOut">
              <a:rPr lang="en-US" smtClean="0"/>
              <a:pPr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4C6DF-5C4C-458B-9196-3670B7853F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1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1217-6815-BD47-9BF7-61F3A216C1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1217-6815-BD47-9BF7-61F3A216C1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5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4C6DF-5C4C-458B-9196-3670B7853F2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8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4C6DF-5C4C-458B-9196-3670B7853F2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4C6DF-5C4C-458B-9196-3670B7853F2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4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B45DE-6E4F-4507-B2EE-7C911E31BFD0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7425A-7BB5-4F1A-800B-7C5D9E10F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E050C-80F4-4CCD-8061-AE0360447562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1F7A5-7349-46F6-AA47-80438E9DA3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E1E45-54BC-4F76-8AE9-563EC021740F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53F0A-46F2-4E0C-8530-4DB7DE741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14FB3-E937-47BE-A079-7EF44883F76B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70AEB-AE5A-4AA7-9160-5BFE72D4BD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407E38-EA38-4E1B-BFAF-74EC4E8EE96B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3E1FD-A4C3-4D39-9EC5-D6AC020A9B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476B0-8B54-47BD-B52C-3972DB5A50F4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2A30E-4A05-4C5B-86FD-A2925C486F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0260A-DA98-413C-AD64-97FFD630C4A5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2254A-F632-486F-AE02-65162C26BB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12D31-91C0-4BCF-BE3B-5D8675012883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C1803-B734-4D25-8E02-6676345E7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E49B4-6426-4229-9137-D8458056AA9C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7BDB3-8AC9-4B2B-9A31-D6B83F640D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831C1-6B5A-4955-8213-23D8CF263CDE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80F8D5-8061-4D95-AEF1-5D7C971C8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A93AB-17F4-453F-9504-716784B42A60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32F45-9E84-4928-9B7D-B3CC67E935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0ABF5EE-D61B-40C0-A7DE-5E18942E1C0D}" type="datetimeFigureOut">
              <a:rPr lang="en-US"/>
              <a:pPr>
                <a:defRPr/>
              </a:pPr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6E9ACEF-21C5-42A5-ABB1-F2E550D3FD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4" Type="http://schemas.openxmlformats.org/officeDocument/2006/relationships/image" Target="../media/image51.tiff"/><Relationship Id="rId5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Genetic variation and common human diseases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Pak Sham</a:t>
            </a:r>
          </a:p>
          <a:p>
            <a:r>
              <a:rPr lang="en-US" sz="2400" dirty="0"/>
              <a:t>Director, Centre for Genomic Sciences</a:t>
            </a:r>
          </a:p>
          <a:p>
            <a:r>
              <a:rPr lang="en-US" sz="2400" dirty="0"/>
              <a:t>The University of Hong Kong</a:t>
            </a:r>
          </a:p>
          <a:p>
            <a:r>
              <a:rPr lang="en-US" sz="2400" dirty="0"/>
              <a:t>27</a:t>
            </a:r>
            <a:r>
              <a:rPr lang="en-US" sz="2400" baseline="30000" dirty="0"/>
              <a:t>th</a:t>
            </a:r>
            <a:r>
              <a:rPr lang="en-US" sz="2400" dirty="0"/>
              <a:t> November 2018</a:t>
            </a:r>
          </a:p>
        </p:txBody>
      </p:sp>
    </p:spTree>
    <p:extLst>
      <p:ext uri="{BB962C8B-B14F-4D97-AF65-F5344CB8AC3E}">
        <p14:creationId xmlns:p14="http://schemas.microsoft.com/office/powerpoint/2010/main" val="320608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 of GWAS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96752"/>
            <a:ext cx="4829390" cy="45605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291" t="28972" r="88965" b="21562"/>
          <a:stretch/>
        </p:blipFill>
        <p:spPr>
          <a:xfrm>
            <a:off x="6300192" y="1340768"/>
            <a:ext cx="1606980" cy="4392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83968" y="1268760"/>
            <a:ext cx="1788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2018 Quarter 1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491880" y="5517232"/>
            <a:ext cx="2832249" cy="2500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chemeClr val="bg1">
                    <a:lumMod val="65000"/>
                  </a:schemeClr>
                </a:solidFill>
              </a:rPr>
              <a:t>Figure source: https://www.ebi.ac.uk/gwas/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608" y="5895459"/>
            <a:ext cx="7272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&gt;78,000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robust associations</a:t>
            </a:r>
            <a:r>
              <a:rPr lang="en-US" sz="2000" dirty="0">
                <a:latin typeface="+mn-lt"/>
              </a:rPr>
              <a:t> with &gt;300 complex diseases and traits</a:t>
            </a:r>
          </a:p>
        </p:txBody>
      </p:sp>
    </p:spTree>
    <p:extLst>
      <p:ext uri="{BB962C8B-B14F-4D97-AF65-F5344CB8AC3E}">
        <p14:creationId xmlns:p14="http://schemas.microsoft.com/office/powerpoint/2010/main" val="41469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drug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4114800" cy="4525963"/>
          </a:xfrm>
        </p:spPr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Dopamine </a:t>
            </a:r>
            <a:r>
              <a:rPr lang="en-US" sz="2000" dirty="0">
                <a:solidFill>
                  <a:srgbClr val="000000"/>
                </a:solidFill>
              </a:rPr>
              <a:t>D2 </a:t>
            </a:r>
            <a:r>
              <a:rPr lang="en-US" sz="2000" dirty="0" smtClean="0">
                <a:solidFill>
                  <a:srgbClr val="000000"/>
                </a:solidFill>
              </a:rPr>
              <a:t>receptor </a:t>
            </a:r>
            <a:r>
              <a:rPr lang="en-US" sz="2000" dirty="0" smtClean="0"/>
              <a:t>gene </a:t>
            </a:r>
            <a:r>
              <a:rPr lang="en-US" sz="2000" dirty="0"/>
              <a:t>(</a:t>
            </a:r>
            <a:r>
              <a:rPr lang="en-US" sz="2000" i="1" dirty="0">
                <a:solidFill>
                  <a:srgbClr val="FF0000"/>
                </a:solidFill>
              </a:rPr>
              <a:t>DRD2</a:t>
            </a:r>
            <a:r>
              <a:rPr lang="en-US" sz="2000" dirty="0" smtClean="0"/>
              <a:t>) associated with schizophrenia</a:t>
            </a:r>
            <a:endParaRPr lang="en-US" sz="2000" dirty="0"/>
          </a:p>
          <a:p>
            <a:r>
              <a:rPr lang="en-US" sz="2000" dirty="0"/>
              <a:t>Dopamine D2 blockade </a:t>
            </a:r>
            <a:r>
              <a:rPr lang="en-US" sz="2000" dirty="0" smtClean="0"/>
              <a:t>is the mechanism of current </a:t>
            </a:r>
            <a:r>
              <a:rPr lang="en-US" sz="2000" dirty="0">
                <a:solidFill>
                  <a:srgbClr val="FF0000"/>
                </a:solidFill>
              </a:rPr>
              <a:t>antipsychotic </a:t>
            </a:r>
            <a:r>
              <a:rPr lang="en-US" sz="2000" dirty="0" smtClean="0">
                <a:solidFill>
                  <a:srgbClr val="FF0000"/>
                </a:solidFill>
              </a:rPr>
              <a:t>drugs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smtClean="0"/>
              <a:t>LDL-associated genetic variant near </a:t>
            </a:r>
            <a:r>
              <a:rPr lang="en-US" sz="2000" i="1" dirty="0" smtClean="0">
                <a:solidFill>
                  <a:srgbClr val="FF0000"/>
                </a:solidFill>
              </a:rPr>
              <a:t>HMGCR</a:t>
            </a:r>
            <a:r>
              <a:rPr lang="en-US" sz="2000" dirty="0" smtClean="0"/>
              <a:t> decreases LDL-C levels by 2.5 mg/</a:t>
            </a:r>
            <a:r>
              <a:rPr lang="en-US" sz="2000" dirty="0" err="1" smtClean="0"/>
              <a:t>dL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FF0000"/>
                </a:solidFill>
              </a:rPr>
              <a:t>Statins</a:t>
            </a:r>
            <a:r>
              <a:rPr lang="en-US" sz="2000" dirty="0" smtClean="0"/>
              <a:t> inhibit enzyme encoded by </a:t>
            </a:r>
            <a:r>
              <a:rPr lang="en-US" sz="2000" i="1" dirty="0" smtClean="0"/>
              <a:t>HMGCR</a:t>
            </a:r>
            <a:r>
              <a:rPr lang="en-US" sz="2000" dirty="0"/>
              <a:t> </a:t>
            </a:r>
            <a:r>
              <a:rPr lang="en-US" sz="2000" dirty="0" smtClean="0"/>
              <a:t>and typically decreases LDL-C levels by 14-70 mg/</a:t>
            </a:r>
            <a:r>
              <a:rPr lang="en-US" sz="2000" dirty="0" err="1" smtClean="0"/>
              <a:t>dL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84784"/>
            <a:ext cx="3384376" cy="219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789040"/>
            <a:ext cx="2952328" cy="2900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328" y="6453336"/>
            <a:ext cx="15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Trompet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2011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7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successful drug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104" y="2204864"/>
            <a:ext cx="3456384" cy="2016224"/>
          </a:xfrm>
        </p:spPr>
        <p:txBody>
          <a:bodyPr/>
          <a:lstStyle/>
          <a:p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p</a:t>
            </a:r>
            <a:r>
              <a:rPr lang="en-US" sz="2000" dirty="0" smtClean="0"/>
              <a:t>roportion of drug targets with </a:t>
            </a:r>
            <a:r>
              <a:rPr lang="en-US" sz="2000" dirty="0" smtClean="0">
                <a:solidFill>
                  <a:srgbClr val="FF0000"/>
                </a:solidFill>
              </a:rPr>
              <a:t>direct genetic support</a:t>
            </a:r>
            <a:r>
              <a:rPr lang="en-US" sz="2000" dirty="0" smtClean="0"/>
              <a:t> increases from 2.0% at the preclinical stage to 8.2% among targets for approved drugs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5517232"/>
            <a:ext cx="5004048" cy="1058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5517232"/>
            <a:ext cx="1343201" cy="677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792"/>
            <a:ext cx="5184576" cy="35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22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Implicating biological pathways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4248472" cy="3993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700808"/>
            <a:ext cx="4320480" cy="693410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2852936"/>
            <a:ext cx="4713681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805264"/>
            <a:ext cx="5976664" cy="25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55892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6584521"/>
            <a:ext cx="2808312" cy="15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6040979"/>
            <a:ext cx="5976664" cy="55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>
          <a:xfrm>
            <a:off x="7452320" y="4869160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5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Converging rare &amp; common variants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54953" y="-1706681"/>
            <a:ext cx="2880320" cy="8975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597" y="5949280"/>
            <a:ext cx="5338319" cy="825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512" y="4286390"/>
            <a:ext cx="8784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+mn-lt"/>
              </a:rPr>
              <a:t>Presynaptic adhesion molecules </a:t>
            </a:r>
            <a:r>
              <a:rPr lang="en-US" sz="2000" i="1" dirty="0">
                <a:latin typeface="+mn-lt"/>
              </a:rPr>
              <a:t>NRXN1</a:t>
            </a:r>
            <a:r>
              <a:rPr lang="en-US" sz="2000" dirty="0">
                <a:latin typeface="+mn-lt"/>
              </a:rPr>
              <a:t>, </a:t>
            </a:r>
            <a:r>
              <a:rPr lang="en-US" sz="2000" i="1" dirty="0">
                <a:latin typeface="+mn-lt"/>
              </a:rPr>
              <a:t>NRXN2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+mn-lt"/>
              </a:rPr>
              <a:t>Postsynaptic </a:t>
            </a:r>
            <a:r>
              <a:rPr lang="en-US" sz="2000" dirty="0">
                <a:latin typeface="+mn-lt"/>
              </a:rPr>
              <a:t>scaffolding proteins </a:t>
            </a:r>
            <a:r>
              <a:rPr lang="en-US" sz="2000" i="1" dirty="0">
                <a:latin typeface="+mn-lt"/>
              </a:rPr>
              <a:t>DLG1</a:t>
            </a:r>
            <a:r>
              <a:rPr lang="en-US" sz="2000" dirty="0">
                <a:latin typeface="+mn-lt"/>
              </a:rPr>
              <a:t>, </a:t>
            </a:r>
            <a:r>
              <a:rPr lang="en-US" sz="2000" i="1" dirty="0">
                <a:latin typeface="+mn-lt"/>
              </a:rPr>
              <a:t>DLG2</a:t>
            </a:r>
            <a:r>
              <a:rPr lang="en-US" sz="2000" dirty="0">
                <a:latin typeface="+mn-lt"/>
              </a:rPr>
              <a:t>, </a:t>
            </a:r>
            <a:r>
              <a:rPr lang="en-US" sz="2000" i="1" dirty="0">
                <a:latin typeface="+mn-lt"/>
              </a:rPr>
              <a:t>DLGAP1</a:t>
            </a:r>
            <a:r>
              <a:rPr lang="en-US" sz="2000" dirty="0">
                <a:latin typeface="+mn-lt"/>
              </a:rPr>
              <a:t>, </a:t>
            </a:r>
            <a:r>
              <a:rPr lang="en-US" sz="2000" i="1" dirty="0">
                <a:latin typeface="+mn-lt"/>
              </a:rPr>
              <a:t>SHANK1</a:t>
            </a:r>
            <a:r>
              <a:rPr lang="en-US" sz="2000" dirty="0">
                <a:latin typeface="+mn-lt"/>
              </a:rPr>
              <a:t>, </a:t>
            </a:r>
            <a:r>
              <a:rPr lang="en-US" sz="2000" i="1" dirty="0">
                <a:latin typeface="+mn-lt"/>
              </a:rPr>
              <a:t>SHANK2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latin typeface="+mn-lt"/>
              </a:rPr>
              <a:t>Glutamatergic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ionotropic</a:t>
            </a:r>
            <a:r>
              <a:rPr lang="en-US" sz="2000" dirty="0">
                <a:latin typeface="+mn-lt"/>
              </a:rPr>
              <a:t> receptors </a:t>
            </a:r>
            <a:r>
              <a:rPr lang="en-US" sz="2000" i="1" dirty="0" smtClean="0">
                <a:latin typeface="+mn-lt"/>
              </a:rPr>
              <a:t>GRID1</a:t>
            </a:r>
            <a:r>
              <a:rPr lang="en-US" sz="2000" dirty="0" smtClean="0">
                <a:latin typeface="+mn-lt"/>
              </a:rPr>
              <a:t>, </a:t>
            </a:r>
            <a:r>
              <a:rPr lang="en-US" sz="2000" i="1" dirty="0">
                <a:latin typeface="+mn-lt"/>
              </a:rPr>
              <a:t>GRID2</a:t>
            </a:r>
            <a:r>
              <a:rPr lang="en-US" sz="2000" dirty="0">
                <a:latin typeface="+mn-lt"/>
              </a:rPr>
              <a:t>, </a:t>
            </a:r>
            <a:r>
              <a:rPr lang="en-US" sz="2000" i="1" dirty="0" smtClean="0">
                <a:latin typeface="+mn-lt"/>
              </a:rPr>
              <a:t>GRIN1m,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GRIA4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latin typeface="+mn-lt"/>
              </a:rPr>
              <a:t>Dystrophin</a:t>
            </a:r>
            <a:r>
              <a:rPr lang="en-US" sz="2000" dirty="0">
                <a:latin typeface="+mn-lt"/>
              </a:rPr>
              <a:t> and its synaptic interacting partners </a:t>
            </a:r>
            <a:r>
              <a:rPr lang="en-US" sz="2000" i="1" dirty="0">
                <a:latin typeface="+mn-lt"/>
              </a:rPr>
              <a:t>DMD</a:t>
            </a:r>
            <a:r>
              <a:rPr lang="en-US" sz="2000" dirty="0">
                <a:latin typeface="+mn-lt"/>
              </a:rPr>
              <a:t>, </a:t>
            </a:r>
            <a:r>
              <a:rPr lang="en-US" sz="2000" i="1" dirty="0">
                <a:latin typeface="+mn-lt"/>
              </a:rPr>
              <a:t>DTNB</a:t>
            </a:r>
            <a:r>
              <a:rPr lang="en-US" sz="2000" dirty="0">
                <a:latin typeface="+mn-lt"/>
              </a:rPr>
              <a:t>, </a:t>
            </a:r>
            <a:r>
              <a:rPr lang="en-US" sz="2000" i="1" dirty="0">
                <a:latin typeface="+mn-lt"/>
              </a:rPr>
              <a:t>SNTB1</a:t>
            </a:r>
            <a:r>
              <a:rPr lang="en-US" sz="2000" dirty="0">
                <a:latin typeface="+mn-lt"/>
              </a:rPr>
              <a:t>, </a:t>
            </a:r>
            <a:r>
              <a:rPr lang="en-US" sz="2000" i="1" dirty="0">
                <a:latin typeface="+mn-lt"/>
              </a:rPr>
              <a:t>UTRN </a:t>
            </a:r>
            <a:r>
              <a:rPr lang="en-US" sz="2000" dirty="0">
                <a:latin typeface="+mn-lt"/>
              </a:rPr>
              <a:t> </a:t>
            </a:r>
          </a:p>
        </p:txBody>
      </p:sp>
      <p:sp>
        <p:nvSpPr>
          <p:cNvPr id="7" name="Oval 6"/>
          <p:cNvSpPr/>
          <p:nvPr/>
        </p:nvSpPr>
        <p:spPr>
          <a:xfrm>
            <a:off x="1907704" y="2924944"/>
            <a:ext cx="792088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35696" y="3501008"/>
            <a:ext cx="1008112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Associations specific to population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3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sz="2000" dirty="0" smtClean="0"/>
              <a:t>Genetic variants vary in </a:t>
            </a:r>
            <a:r>
              <a:rPr lang="en-US" sz="2000" dirty="0" smtClean="0">
                <a:solidFill>
                  <a:srgbClr val="FF0000"/>
                </a:solidFill>
              </a:rPr>
              <a:t>frequency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FF0000"/>
                </a:solidFill>
              </a:rPr>
              <a:t>effect</a:t>
            </a:r>
            <a:r>
              <a:rPr lang="en-US" sz="2000" dirty="0" smtClean="0"/>
              <a:t> in different populations</a:t>
            </a:r>
          </a:p>
          <a:p>
            <a:r>
              <a:rPr lang="en-US" sz="2000" dirty="0" smtClean="0"/>
              <a:t>Analysis of 47,532 </a:t>
            </a:r>
            <a:r>
              <a:rPr lang="en-US" sz="2000" dirty="0" smtClean="0">
                <a:solidFill>
                  <a:srgbClr val="FF0000"/>
                </a:solidFill>
              </a:rPr>
              <a:t>East Asians</a:t>
            </a:r>
            <a:r>
              <a:rPr lang="en-US" sz="2000" dirty="0" smtClean="0"/>
              <a:t> using </a:t>
            </a:r>
            <a:r>
              <a:rPr lang="en-US" sz="2000" dirty="0" err="1" smtClean="0"/>
              <a:t>Exome</a:t>
            </a:r>
            <a:r>
              <a:rPr lang="en-US" sz="2000" dirty="0" smtClean="0"/>
              <a:t> Chip revealed 14 significant associations not present in other populations.</a:t>
            </a:r>
          </a:p>
          <a:p>
            <a:r>
              <a:rPr lang="en-US" sz="2000" dirty="0" smtClean="0"/>
              <a:t>Of these, 12 had much lower variant frequency (&lt;1%) in Europeans, and the other 2 had smaller effect size (1 being in the opposite direction)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99792" y="3861048"/>
            <a:ext cx="6114143" cy="2718523"/>
            <a:chOff x="752475" y="1105293"/>
            <a:chExt cx="7634288" cy="3872849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72" b="54251"/>
            <a:stretch/>
          </p:blipFill>
          <p:spPr bwMode="auto">
            <a:xfrm>
              <a:off x="757238" y="2105247"/>
              <a:ext cx="7629525" cy="1350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491"/>
            <a:stretch/>
          </p:blipFill>
          <p:spPr bwMode="auto">
            <a:xfrm>
              <a:off x="757238" y="3429000"/>
              <a:ext cx="7629525" cy="1549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7" b="83577"/>
            <a:stretch/>
          </p:blipFill>
          <p:spPr bwMode="auto">
            <a:xfrm>
              <a:off x="752475" y="1105293"/>
              <a:ext cx="7629525" cy="973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1981200" cy="146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7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 affected multiple traits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48064" y="2060848"/>
            <a:ext cx="3898776" cy="3196952"/>
          </a:xfrm>
        </p:spPr>
        <p:txBody>
          <a:bodyPr/>
          <a:lstStyle/>
          <a:p>
            <a:r>
              <a:rPr lang="en-US" sz="2000" i="1" dirty="0" smtClean="0"/>
              <a:t>TM6SF2</a:t>
            </a:r>
            <a:r>
              <a:rPr lang="en-US" sz="2000" dirty="0" smtClean="0"/>
              <a:t> involved in </a:t>
            </a:r>
            <a:r>
              <a:rPr lang="en-US" sz="2000" dirty="0" smtClean="0">
                <a:solidFill>
                  <a:srgbClr val="FF0000"/>
                </a:solidFill>
              </a:rPr>
              <a:t>VLDL efflux</a:t>
            </a:r>
            <a:r>
              <a:rPr lang="en-US" sz="2000" dirty="0" smtClean="0"/>
              <a:t> from liver to blood</a:t>
            </a:r>
          </a:p>
          <a:p>
            <a:r>
              <a:rPr lang="en-US" sz="2000" dirty="0" smtClean="0"/>
              <a:t>Increased activity raises blood VLDL level and increases </a:t>
            </a:r>
            <a:r>
              <a:rPr lang="en-US" sz="2000" dirty="0" smtClean="0">
                <a:solidFill>
                  <a:srgbClr val="FF0000"/>
                </a:solidFill>
              </a:rPr>
              <a:t>coronary heart disease</a:t>
            </a:r>
            <a:r>
              <a:rPr lang="en-US" sz="2000" dirty="0" smtClean="0"/>
              <a:t> risk</a:t>
            </a:r>
          </a:p>
          <a:p>
            <a:r>
              <a:rPr lang="en-US" sz="2000" dirty="0" smtClean="0"/>
              <a:t>Decreased activity leads to increased </a:t>
            </a:r>
            <a:r>
              <a:rPr lang="en-US" sz="2000" dirty="0" smtClean="0">
                <a:solidFill>
                  <a:srgbClr val="FF0000"/>
                </a:solidFill>
              </a:rPr>
              <a:t>lipid accumulation in liver</a:t>
            </a:r>
            <a:r>
              <a:rPr lang="en-US" sz="2000" dirty="0" smtClean="0"/>
              <a:t> and non-</a:t>
            </a:r>
            <a:r>
              <a:rPr lang="en-US" sz="2000" dirty="0" err="1" smtClean="0"/>
              <a:t>alcholic</a:t>
            </a:r>
            <a:r>
              <a:rPr lang="en-US" sz="2000" dirty="0" smtClean="0"/>
              <a:t> fatty liver disease</a:t>
            </a:r>
          </a:p>
          <a:p>
            <a:r>
              <a:rPr lang="en-US" sz="2000" dirty="0" smtClean="0"/>
              <a:t>A “Catch-22” situation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5" y="1414505"/>
            <a:ext cx="5027650" cy="4318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3608" y="5661248"/>
            <a:ext cx="3446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Kahalli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Gastroenterology 2015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6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Diseases affected by same genes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331386"/>
            <a:ext cx="47037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16"/>
          <p:cNvSpPr>
            <a:spLocks noChangeArrowheads="1"/>
          </p:cNvSpPr>
          <p:nvPr/>
        </p:nvSpPr>
        <p:spPr bwMode="auto">
          <a:xfrm>
            <a:off x="5708899" y="3030234"/>
            <a:ext cx="533400" cy="5334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078168" y="3573016"/>
            <a:ext cx="3670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n-lt"/>
              </a:rPr>
              <a:t>Cardno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Rijsdijk</a:t>
            </a:r>
            <a:r>
              <a:rPr lang="en-US" sz="1600" dirty="0" smtClean="0">
                <a:latin typeface="+mn-lt"/>
              </a:rPr>
              <a:t>, et al, Am J </a:t>
            </a:r>
            <a:r>
              <a:rPr lang="en-US" sz="1600" dirty="0" err="1" smtClean="0">
                <a:latin typeface="+mn-lt"/>
              </a:rPr>
              <a:t>Psychiat</a:t>
            </a:r>
            <a:r>
              <a:rPr lang="en-US" sz="1600" dirty="0" smtClean="0">
                <a:latin typeface="+mn-lt"/>
              </a:rPr>
              <a:t>, 2002</a:t>
            </a:r>
            <a:endParaRPr lang="en-US" sz="1600" dirty="0">
              <a:latin typeface="+mn-lt"/>
            </a:endParaRPr>
          </a:p>
        </p:txBody>
      </p:sp>
      <p:pic>
        <p:nvPicPr>
          <p:cNvPr id="7" name="Picture 6" descr="slide_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3347864" cy="25108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717032"/>
            <a:ext cx="3384376" cy="28997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07904" y="6237312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Cross Disorder Group of the PGC, Nature Genetics 2013</a:t>
            </a:r>
            <a:endParaRPr lang="en-US" sz="1600" dirty="0">
              <a:latin typeface="+mn-lt"/>
            </a:endParaRPr>
          </a:p>
        </p:txBody>
      </p:sp>
      <p:sp>
        <p:nvSpPr>
          <p:cNvPr id="10" name="Rounded Rectangle 16"/>
          <p:cNvSpPr>
            <a:spLocks noChangeArrowheads="1"/>
          </p:cNvSpPr>
          <p:nvPr/>
        </p:nvSpPr>
        <p:spPr bwMode="auto">
          <a:xfrm>
            <a:off x="1979712" y="4725144"/>
            <a:ext cx="144016" cy="1800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3851920" y="4293096"/>
            <a:ext cx="4968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Twin studies indicated </a:t>
            </a:r>
            <a:r>
              <a:rPr lang="en-US" sz="2000" dirty="0" smtClean="0">
                <a:solidFill>
                  <a:srgbClr val="FF0000"/>
                </a:solidFill>
              </a:rPr>
              <a:t>substantial genetic sharing</a:t>
            </a:r>
            <a:r>
              <a:rPr lang="en-US" sz="2000" dirty="0" smtClean="0"/>
              <a:t> between </a:t>
            </a:r>
            <a:r>
              <a:rPr lang="en-US" sz="2000" dirty="0" smtClean="0">
                <a:solidFill>
                  <a:srgbClr val="FF0000"/>
                </a:solidFill>
              </a:rPr>
              <a:t>schizophrenia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FF0000"/>
                </a:solidFill>
              </a:rPr>
              <a:t>bipolar affective disorder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This has been confirmed by GWAS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29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of genetically related diseases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52128"/>
            <a:ext cx="5966269" cy="5301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5568" y="6453336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+mn-lt"/>
              </a:rPr>
              <a:t>Bulik</a:t>
            </a:r>
            <a:r>
              <a:rPr lang="en-US" sz="1600" dirty="0">
                <a:latin typeface="+mn-lt"/>
              </a:rPr>
              <a:t>-</a:t>
            </a:r>
            <a:r>
              <a:rPr lang="en-US" sz="1600" dirty="0" smtClean="0">
                <a:latin typeface="+mn-lt"/>
              </a:rPr>
              <a:t>Sullivan et al, Nature Genetics, 2015</a:t>
            </a:r>
            <a:endParaRPr lang="en-US" sz="16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7696" y="3284984"/>
            <a:ext cx="273630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Genetic sharing is greatest for diseases affecting the same cell type / organ / system, e.g. metabolic disorders, psychiatric disorders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85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 smtClean="0"/>
              <a:t>Resolving causal relationships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504" y="2564904"/>
            <a:ext cx="576064" cy="50405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9712" y="2767608"/>
            <a:ext cx="792088" cy="133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03648" y="2564210"/>
            <a:ext cx="576064" cy="50405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71800" y="2564904"/>
            <a:ext cx="576064" cy="504056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10" idx="5"/>
            <a:endCxn id="8" idx="0"/>
          </p:cNvCxnSpPr>
          <p:nvPr/>
        </p:nvCxnSpPr>
        <p:spPr>
          <a:xfrm>
            <a:off x="2615429" y="1943679"/>
            <a:ext cx="444403" cy="62122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123728" y="1484784"/>
            <a:ext cx="576064" cy="537629"/>
          </a:xfrm>
          <a:prstGeom prst="ellipse">
            <a:avLst/>
          </a:prstGeom>
          <a:solidFill>
            <a:srgbClr val="FFFF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3568" y="2780928"/>
            <a:ext cx="72008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3"/>
            <a:endCxn id="7" idx="0"/>
          </p:cNvCxnSpPr>
          <p:nvPr/>
        </p:nvCxnSpPr>
        <p:spPr>
          <a:xfrm flipH="1">
            <a:off x="1691680" y="1943679"/>
            <a:ext cx="516411" cy="62053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95736" y="2420888"/>
            <a:ext cx="30594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84376" y="1196752"/>
            <a:ext cx="57961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+mn-lt"/>
              </a:rPr>
              <a:t>Causal inference complicated by confounding</a:t>
            </a:r>
            <a:endParaRPr lang="de-DE" sz="2000" dirty="0" smtClean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sz="2000" dirty="0" err="1" smtClean="0">
                <a:latin typeface="+mn-lt"/>
              </a:rPr>
              <a:t>Mendelian</a:t>
            </a:r>
            <a:r>
              <a:rPr lang="de-DE" sz="2000" dirty="0" smtClean="0">
                <a:latin typeface="+mn-lt"/>
              </a:rPr>
              <a:t> </a:t>
            </a:r>
            <a:r>
              <a:rPr lang="de-DE" sz="2000" dirty="0" err="1" smtClean="0">
                <a:latin typeface="+mn-lt"/>
              </a:rPr>
              <a:t>randomization</a:t>
            </a:r>
            <a:r>
              <a:rPr lang="de-DE" sz="2000" dirty="0" smtClean="0">
                <a:latin typeface="+mn-lt"/>
              </a:rPr>
              <a:t>: instrumental </a:t>
            </a:r>
            <a:r>
              <a:rPr lang="de-DE" sz="2000" dirty="0">
                <a:latin typeface="+mn-lt"/>
              </a:rPr>
              <a:t>v</a:t>
            </a:r>
            <a:r>
              <a:rPr lang="de-DE" sz="2000" dirty="0" smtClean="0">
                <a:latin typeface="+mn-lt"/>
              </a:rPr>
              <a:t>ariable </a:t>
            </a:r>
            <a:r>
              <a:rPr lang="de-DE" sz="2000" dirty="0" err="1" smtClean="0">
                <a:latin typeface="+mn-lt"/>
              </a:rPr>
              <a:t>related</a:t>
            </a:r>
            <a:r>
              <a:rPr lang="de-DE" sz="2000" dirty="0" smtClean="0">
                <a:latin typeface="+mn-lt"/>
              </a:rPr>
              <a:t> </a:t>
            </a:r>
            <a:r>
              <a:rPr lang="de-DE" sz="2000" dirty="0" err="1" smtClean="0">
                <a:latin typeface="+mn-lt"/>
              </a:rPr>
              <a:t>to</a:t>
            </a:r>
            <a:r>
              <a:rPr lang="de-DE" sz="2000" dirty="0" smtClean="0">
                <a:latin typeface="+mn-lt"/>
              </a:rPr>
              <a:t> </a:t>
            </a:r>
            <a:r>
              <a:rPr lang="de-DE" sz="2000" dirty="0" err="1" smtClean="0">
                <a:latin typeface="+mn-lt"/>
              </a:rPr>
              <a:t>outcome</a:t>
            </a:r>
            <a:r>
              <a:rPr lang="de-DE" sz="2000" dirty="0" smtClean="0">
                <a:latin typeface="+mn-lt"/>
              </a:rPr>
              <a:t> </a:t>
            </a:r>
            <a:r>
              <a:rPr lang="de-DE" sz="2000" dirty="0" err="1" smtClean="0">
                <a:latin typeface="+mn-lt"/>
              </a:rPr>
              <a:t>only</a:t>
            </a:r>
            <a:r>
              <a:rPr lang="de-DE" sz="2000" dirty="0" smtClean="0">
                <a:latin typeface="+mn-lt"/>
              </a:rPr>
              <a:t> </a:t>
            </a:r>
            <a:r>
              <a:rPr lang="de-DE" sz="2000" dirty="0" err="1" smtClean="0">
                <a:latin typeface="+mn-lt"/>
              </a:rPr>
              <a:t>through</a:t>
            </a:r>
            <a:r>
              <a:rPr lang="de-DE" sz="2000" dirty="0" smtClean="0">
                <a:latin typeface="+mn-lt"/>
              </a:rPr>
              <a:t> </a:t>
            </a:r>
            <a:r>
              <a:rPr lang="de-DE" sz="2000" dirty="0" err="1" smtClean="0">
                <a:latin typeface="+mn-lt"/>
              </a:rPr>
              <a:t>exposure</a:t>
            </a:r>
            <a:endParaRPr lang="de-DE" sz="2000" dirty="0" smtClean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+mn-lt"/>
              </a:rPr>
              <a:t>Genetic variants provide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multiple valid instruments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Consistent estimates implicating causal relationship of non-HDL cholesterol on coronary heart disease  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207" y="3577126"/>
            <a:ext cx="3090159" cy="28406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46867" y="6414038"/>
            <a:ext cx="1616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Tang </a:t>
            </a:r>
            <a:r>
              <a:rPr lang="en-US" sz="1600" i="1" dirty="0" smtClean="0"/>
              <a:t>et al</a:t>
            </a:r>
            <a:r>
              <a:rPr lang="en-US" sz="1600" dirty="0" smtClean="0"/>
              <a:t>. (2015)</a:t>
            </a:r>
            <a:endParaRPr lang="en-US" sz="1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573016"/>
            <a:ext cx="5267554" cy="26249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6267" y="3556368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Common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382571" y="3573016"/>
            <a:ext cx="566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Rare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2053697" y="6414038"/>
            <a:ext cx="233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Helgadottir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/>
              <a:t>diseases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2116831"/>
          </a:xfrm>
        </p:spPr>
        <p:txBody>
          <a:bodyPr>
            <a:normAutofit/>
          </a:bodyPr>
          <a:lstStyle/>
          <a:p>
            <a:r>
              <a:rPr lang="en-US" sz="2000" dirty="0"/>
              <a:t>Single-gene diseases are distinct entities – patients are clear “outliers” from the general population</a:t>
            </a:r>
          </a:p>
          <a:p>
            <a:r>
              <a:rPr lang="en-US" sz="2000" dirty="0"/>
              <a:t>In contrast, </a:t>
            </a:r>
            <a:r>
              <a:rPr lang="en-US" sz="2000" dirty="0" smtClean="0"/>
              <a:t>common </a:t>
            </a:r>
            <a:r>
              <a:rPr lang="en-US" sz="2000" dirty="0" smtClean="0"/>
              <a:t>diseases often reflect underlying pathology </a:t>
            </a:r>
            <a:r>
              <a:rPr lang="en-US" sz="2000" dirty="0"/>
              <a:t>that is continuous in nature. </a:t>
            </a:r>
          </a:p>
          <a:p>
            <a:r>
              <a:rPr lang="en-US" sz="2000" dirty="0"/>
              <a:t>The underlying </a:t>
            </a:r>
            <a:r>
              <a:rPr lang="en-US" sz="2000" dirty="0">
                <a:solidFill>
                  <a:srgbClr val="FF0000"/>
                </a:solidFill>
              </a:rPr>
              <a:t>continuous pathology</a:t>
            </a:r>
            <a:r>
              <a:rPr lang="en-US" sz="2000" dirty="0"/>
              <a:t> may be determined by multiple genetic and environmental factors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961656"/>
            <a:ext cx="3384376" cy="189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745632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8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dirty="0" smtClean="0">
                <a:latin typeface="+mj-lt"/>
              </a:rPr>
              <a:t>Predicting disease risk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1700808"/>
            <a:ext cx="5112568" cy="381642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For a polygenic disease, every person carries a certain number of high-risk genetic variants</a:t>
            </a:r>
          </a:p>
          <a:p>
            <a:r>
              <a:rPr lang="en-US" sz="2000" dirty="0" smtClean="0"/>
              <a:t>Cumulative effect of all high-risk variants present in a person: “</a:t>
            </a:r>
            <a:r>
              <a:rPr lang="en-US" sz="2000" dirty="0" smtClean="0">
                <a:solidFill>
                  <a:srgbClr val="FF0000"/>
                </a:solidFill>
              </a:rPr>
              <a:t>polygenic risk </a:t>
            </a:r>
            <a:r>
              <a:rPr lang="en-US" sz="2000" dirty="0">
                <a:solidFill>
                  <a:srgbClr val="FF0000"/>
                </a:solidFill>
              </a:rPr>
              <a:t>score</a:t>
            </a:r>
            <a:r>
              <a:rPr lang="en-US" sz="2000" dirty="0" smtClean="0"/>
              <a:t>”</a:t>
            </a:r>
            <a:endParaRPr lang="en-US" sz="2000" dirty="0"/>
          </a:p>
          <a:p>
            <a:r>
              <a:rPr lang="en-US" sz="2000" dirty="0" smtClean="0"/>
              <a:t>Population can be stratified by polygenic risk score, e.g. into </a:t>
            </a:r>
            <a:r>
              <a:rPr lang="en-US" sz="2000" dirty="0" err="1" smtClean="0"/>
              <a:t>deciles</a:t>
            </a:r>
            <a:r>
              <a:rPr lang="en-US" sz="2000" dirty="0" smtClean="0"/>
              <a:t>, in ascending disease risk</a:t>
            </a:r>
          </a:p>
          <a:p>
            <a:r>
              <a:rPr lang="en-US" sz="2000" dirty="0" smtClean="0"/>
              <a:t>For </a:t>
            </a:r>
            <a:r>
              <a:rPr lang="en-US" sz="2000" dirty="0">
                <a:solidFill>
                  <a:srgbClr val="FF0000"/>
                </a:solidFill>
              </a:rPr>
              <a:t>schizophrenia</a:t>
            </a:r>
            <a:r>
              <a:rPr lang="en-US" sz="2000" dirty="0"/>
              <a:t>, </a:t>
            </a:r>
            <a:r>
              <a:rPr lang="en-US" sz="2000" dirty="0" smtClean="0"/>
              <a:t>the highest and lowest </a:t>
            </a:r>
            <a:r>
              <a:rPr lang="en-US" sz="2000" dirty="0" err="1" smtClean="0"/>
              <a:t>deciles</a:t>
            </a:r>
            <a:r>
              <a:rPr lang="en-US" sz="2000" dirty="0" smtClean="0"/>
              <a:t> have </a:t>
            </a:r>
            <a:r>
              <a:rPr lang="en-US" sz="2000" dirty="0"/>
              <a:t>8</a:t>
            </a:r>
            <a:r>
              <a:rPr lang="en-US" sz="2000" dirty="0" smtClean="0"/>
              <a:t>-</a:t>
            </a:r>
            <a:r>
              <a:rPr lang="en-US" sz="2000" dirty="0"/>
              <a:t>20 </a:t>
            </a:r>
            <a:r>
              <a:rPr lang="en-US" sz="2000" dirty="0" smtClean="0"/>
              <a:t>fold risk difference (similar effect as a positive family history)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3600401" cy="443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021288"/>
            <a:ext cx="4104456" cy="7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778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scores for risk factors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1484784"/>
            <a:ext cx="5264630" cy="468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436096" y="2060848"/>
            <a:ext cx="360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+mn-lt"/>
              </a:rPr>
              <a:t>The effects of some genetic variants on disease risk may be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mediated</a:t>
            </a:r>
            <a:r>
              <a:rPr lang="en-US" sz="2000" dirty="0" smtClean="0">
                <a:latin typeface="+mn-lt"/>
              </a:rPr>
              <a:t> through known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risk factors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Blood lipid levels</a:t>
            </a:r>
            <a:r>
              <a:rPr lang="en-US" sz="2000" dirty="0" smtClean="0">
                <a:latin typeface="+mn-lt"/>
              </a:rPr>
              <a:t> are risk factors for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coronary heart disease</a:t>
            </a:r>
            <a:r>
              <a:rPr lang="en-US" sz="2000" dirty="0" smtClean="0">
                <a:latin typeface="+mn-lt"/>
              </a:rPr>
              <a:t> (CAD)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+mn-lt"/>
              </a:rPr>
              <a:t>“</a:t>
            </a:r>
            <a:r>
              <a:rPr lang="en-US" sz="2000" dirty="0">
                <a:latin typeface="+mn-lt"/>
              </a:rPr>
              <a:t>P</a:t>
            </a:r>
            <a:r>
              <a:rPr lang="en-US" sz="2000" dirty="0" smtClean="0">
                <a:latin typeface="+mn-lt"/>
              </a:rPr>
              <a:t>olygenic scores” for blood lipid levels predict CAD risk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248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to </a:t>
            </a:r>
            <a:r>
              <a:rPr lang="en-US" dirty="0"/>
              <a:t>cancer screening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536235" y="1277144"/>
            <a:ext cx="622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zh-CN" sz="1800" b="1">
                <a:ea typeface="SimSun" charset="0"/>
              </a:rPr>
              <a:t>FH+</a:t>
            </a:r>
          </a:p>
        </p:txBody>
      </p:sp>
      <p:pic>
        <p:nvPicPr>
          <p:cNvPr id="8" name="Picture 4" descr="C:\Users\Pak Sham\AppData\Local\Microsoft\Windows\Temporary Internet Files\Low\Content.IE5\CVBB2OCS\Figure_2_Ten-year_ca_breast_risk_in_population[1]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3987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Pak Sham\AppData\Local\Microsoft\Windows\Temporary Internet Files\Low\Content.IE5\I6WNRDEM\Figure_3_Ten-year_ca_breast_risk_among_women_with_one_affected_1st-degree_relative[1]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60" y="1124744"/>
            <a:ext cx="40608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10585" y="1484784"/>
            <a:ext cx="354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Having affected </a:t>
            </a:r>
            <a:r>
              <a:rPr lang="en-US" dirty="0"/>
              <a:t>first degree relative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7035" y="1484784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General population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6272" y="6330806"/>
            <a:ext cx="4488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So et al</a:t>
            </a:r>
            <a:r>
              <a:rPr lang="en-US" sz="1600" dirty="0" smtClean="0">
                <a:latin typeface="+mn-lt"/>
              </a:rPr>
              <a:t>, American Journal of Human Genetics </a:t>
            </a:r>
            <a:r>
              <a:rPr lang="en-US" sz="1600" dirty="0">
                <a:latin typeface="+mn-lt"/>
              </a:rPr>
              <a:t>2012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5616" y="5373216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Breast cancer screening</a:t>
            </a:r>
            <a:r>
              <a:rPr lang="en-US" sz="2000" dirty="0">
                <a:latin typeface="+mn-lt"/>
              </a:rPr>
              <a:t> may commence earlier in women with high polygenic scores </a:t>
            </a:r>
            <a:r>
              <a:rPr lang="en-US" sz="2000" dirty="0" smtClean="0">
                <a:latin typeface="+mn-lt"/>
              </a:rPr>
              <a:t>and / or </a:t>
            </a:r>
            <a:r>
              <a:rPr lang="en-US" sz="2000" dirty="0">
                <a:latin typeface="+mn-lt"/>
              </a:rPr>
              <a:t>positive family history</a:t>
            </a:r>
          </a:p>
        </p:txBody>
      </p:sp>
    </p:spTree>
    <p:extLst>
      <p:ext uri="{BB962C8B-B14F-4D97-AF65-F5344CB8AC3E}">
        <p14:creationId xmlns:p14="http://schemas.microsoft.com/office/powerpoint/2010/main" val="29632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hmwu\Pictures\PANSS disbutsion2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r="4271" b="9157"/>
          <a:stretch/>
        </p:blipFill>
        <p:spPr bwMode="auto">
          <a:xfrm>
            <a:off x="899592" y="1412776"/>
            <a:ext cx="3240361" cy="24210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Predicting treatment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27584" y="3861048"/>
            <a:ext cx="7416824" cy="158417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Two gene-sets with </a:t>
            </a:r>
            <a:r>
              <a:rPr lang="en-US" sz="2000" dirty="0" smtClean="0">
                <a:solidFill>
                  <a:srgbClr val="FF0000"/>
                </a:solidFill>
              </a:rPr>
              <a:t>excess </a:t>
            </a:r>
            <a:r>
              <a:rPr lang="en-US" sz="2000" dirty="0">
                <a:solidFill>
                  <a:srgbClr val="FF0000"/>
                </a:solidFill>
              </a:rPr>
              <a:t>r</a:t>
            </a:r>
            <a:r>
              <a:rPr lang="en-US" sz="2000" dirty="0" smtClean="0">
                <a:solidFill>
                  <a:srgbClr val="FF0000"/>
                </a:solidFill>
              </a:rPr>
              <a:t>are damaging variants</a:t>
            </a:r>
            <a:r>
              <a:rPr lang="en-US" sz="2000" dirty="0" smtClean="0"/>
              <a:t> in schizophrenia patients </a:t>
            </a:r>
            <a:r>
              <a:rPr lang="en-US" sz="2000" dirty="0" smtClean="0">
                <a:solidFill>
                  <a:srgbClr val="FF0000"/>
                </a:solidFill>
              </a:rPr>
              <a:t>not responsive to antipsychotic medications</a:t>
            </a:r>
          </a:p>
          <a:p>
            <a:pPr lvl="1"/>
            <a:r>
              <a:rPr lang="en-US" sz="2000" dirty="0" smtClean="0"/>
              <a:t>Reduced NMDA-mediated synaptic currents</a:t>
            </a:r>
          </a:p>
          <a:p>
            <a:pPr lvl="1"/>
            <a:r>
              <a:rPr lang="en-US" sz="2000" dirty="0" smtClean="0"/>
              <a:t>Reduced AMPA-mediated synaptic currents</a:t>
            </a:r>
            <a:endParaRPr lang="en-US" sz="2000" dirty="0"/>
          </a:p>
        </p:txBody>
      </p:sp>
      <p:pic>
        <p:nvPicPr>
          <p:cNvPr id="13" name="Picture 12" descr="C:\Users\hmwu\Pictures\new.png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5"/>
          <a:stretch/>
        </p:blipFill>
        <p:spPr bwMode="auto">
          <a:xfrm>
            <a:off x="4572000" y="1484784"/>
            <a:ext cx="3960440" cy="2160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661248"/>
            <a:ext cx="5411105" cy="9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Repositioning current drugs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12776"/>
            <a:ext cx="4896544" cy="4277072"/>
          </a:xfrm>
        </p:spPr>
        <p:txBody>
          <a:bodyPr/>
          <a:lstStyle/>
          <a:p>
            <a:r>
              <a:rPr lang="en-US" sz="2000" dirty="0" smtClean="0"/>
              <a:t>Using tissue-specific e-QTL data (e.g. </a:t>
            </a:r>
            <a:r>
              <a:rPr lang="en-US" sz="2000" dirty="0" err="1" smtClean="0"/>
              <a:t>GTEx</a:t>
            </a:r>
            <a:r>
              <a:rPr lang="en-US" sz="2000" dirty="0" smtClean="0"/>
              <a:t>), GWAS </a:t>
            </a:r>
            <a:r>
              <a:rPr lang="en-US" sz="2000" dirty="0"/>
              <a:t>results can predict </a:t>
            </a:r>
            <a:r>
              <a:rPr lang="en-US" sz="2000" dirty="0" smtClean="0"/>
              <a:t>disease-associated gene </a:t>
            </a:r>
            <a:r>
              <a:rPr lang="en-US" sz="2000" dirty="0"/>
              <a:t>expression </a:t>
            </a:r>
            <a:r>
              <a:rPr lang="en-US" sz="2000" dirty="0" smtClean="0"/>
              <a:t>changes</a:t>
            </a:r>
            <a:endParaRPr lang="en-US" sz="2000" dirty="0"/>
          </a:p>
          <a:p>
            <a:r>
              <a:rPr lang="en-US" sz="2000" dirty="0"/>
              <a:t>M</a:t>
            </a:r>
            <a:r>
              <a:rPr lang="en-US" sz="2000" dirty="0" smtClean="0"/>
              <a:t>any </a:t>
            </a:r>
            <a:r>
              <a:rPr lang="en-US" sz="2000" dirty="0"/>
              <a:t>existing drugs </a:t>
            </a:r>
            <a:r>
              <a:rPr lang="en-US" sz="2000" dirty="0" smtClean="0"/>
              <a:t>have documented effects on </a:t>
            </a:r>
            <a:r>
              <a:rPr lang="en-US" sz="2000" dirty="0"/>
              <a:t>gene </a:t>
            </a:r>
            <a:r>
              <a:rPr lang="en-US" sz="2000" dirty="0" smtClean="0"/>
              <a:t>expression.</a:t>
            </a:r>
            <a:endParaRPr lang="en-US" sz="2000" dirty="0"/>
          </a:p>
          <a:p>
            <a:r>
              <a:rPr lang="en-US" sz="2000" dirty="0" smtClean="0"/>
              <a:t>A drug that </a:t>
            </a:r>
            <a:r>
              <a:rPr lang="en-US" sz="2000" dirty="0" smtClean="0">
                <a:solidFill>
                  <a:srgbClr val="FF0000"/>
                </a:solidFill>
              </a:rPr>
              <a:t>reverses disease-related gene </a:t>
            </a:r>
            <a:r>
              <a:rPr lang="en-US" sz="2000" dirty="0">
                <a:solidFill>
                  <a:srgbClr val="FF0000"/>
                </a:solidFill>
              </a:rPr>
              <a:t>expression </a:t>
            </a:r>
            <a:r>
              <a:rPr lang="en-US" sz="2000" dirty="0" smtClean="0">
                <a:solidFill>
                  <a:srgbClr val="FF0000"/>
                </a:solidFill>
              </a:rPr>
              <a:t>changes</a:t>
            </a:r>
            <a:r>
              <a:rPr lang="en-US" sz="2000" dirty="0" smtClean="0"/>
              <a:t> may </a:t>
            </a:r>
            <a:r>
              <a:rPr lang="en-US" sz="2000" dirty="0"/>
              <a:t>be effective </a:t>
            </a:r>
            <a:r>
              <a:rPr lang="en-US" sz="2000" dirty="0" smtClean="0"/>
              <a:t>in </a:t>
            </a:r>
            <a:r>
              <a:rPr lang="en-US" sz="2000" dirty="0"/>
              <a:t>treating the </a:t>
            </a:r>
            <a:r>
              <a:rPr lang="en-US" sz="2000" dirty="0" smtClean="0"/>
              <a:t>disease</a:t>
            </a:r>
            <a:endParaRPr lang="en-US" sz="2000" dirty="0"/>
          </a:p>
          <a:p>
            <a:r>
              <a:rPr lang="en-US" sz="2000" dirty="0" smtClean="0"/>
              <a:t>Example: aspirin was identified as a </a:t>
            </a:r>
            <a:r>
              <a:rPr lang="en-US" sz="2000" dirty="0"/>
              <a:t>possible treatment of bipolar </a:t>
            </a:r>
            <a:r>
              <a:rPr lang="en-US" sz="2000" dirty="0" smtClean="0"/>
              <a:t>disorder.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4" y="5373216"/>
            <a:ext cx="4896542" cy="9361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6" y="6248345"/>
            <a:ext cx="2058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Nature Neuroscience, 2017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276872"/>
            <a:ext cx="3754760" cy="2763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5077548"/>
            <a:ext cx="3816424" cy="14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8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</a:t>
            </a:r>
            <a:r>
              <a:rPr lang="en-US" sz="2000" dirty="0" smtClean="0"/>
              <a:t>arge </a:t>
            </a:r>
            <a:r>
              <a:rPr lang="en-US" sz="2000" dirty="0" smtClean="0">
                <a:solidFill>
                  <a:srgbClr val="FF0000"/>
                </a:solidFill>
              </a:rPr>
              <a:t>population cohorts</a:t>
            </a:r>
            <a:r>
              <a:rPr lang="en-US" sz="2000" dirty="0" smtClean="0"/>
              <a:t> with comprehensive assessments of multiple clinical outcomes, intermediate phenotypes,  biomarkers, lifestyle and environmental factors (e.g. UK </a:t>
            </a:r>
            <a:r>
              <a:rPr lang="en-US" sz="2000" dirty="0" err="1" smtClean="0"/>
              <a:t>Biobank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Large-scale </a:t>
            </a:r>
            <a:r>
              <a:rPr lang="en-US" sz="2000" dirty="0">
                <a:solidFill>
                  <a:srgbClr val="FF0000"/>
                </a:solidFill>
              </a:rPr>
              <a:t>whole-genome sequencing</a:t>
            </a:r>
            <a:r>
              <a:rPr lang="en-US" sz="2000" dirty="0"/>
              <a:t> (e.g. UK 100,000K Project</a:t>
            </a:r>
            <a:r>
              <a:rPr lang="en-US" sz="2000" dirty="0" smtClean="0"/>
              <a:t>), enabling comprehensive assessment of rare variants</a:t>
            </a:r>
          </a:p>
          <a:p>
            <a:r>
              <a:rPr lang="en-US" sz="2000" dirty="0" smtClean="0"/>
              <a:t>Linking up genetic data with </a:t>
            </a:r>
            <a:r>
              <a:rPr lang="en-US" sz="2000" dirty="0" smtClean="0">
                <a:solidFill>
                  <a:srgbClr val="FF0000"/>
                </a:solidFill>
              </a:rPr>
              <a:t>clinical databases</a:t>
            </a:r>
            <a:r>
              <a:rPr lang="en-US" sz="2000" dirty="0" smtClean="0"/>
              <a:t> and other data domains </a:t>
            </a:r>
          </a:p>
          <a:p>
            <a:r>
              <a:rPr lang="en-US" sz="2000" dirty="0" smtClean="0"/>
              <a:t>Greater integration of genetic data with </a:t>
            </a:r>
            <a:r>
              <a:rPr lang="en-US" sz="2000" dirty="0" smtClean="0">
                <a:solidFill>
                  <a:srgbClr val="FF0000"/>
                </a:solidFill>
              </a:rPr>
              <a:t>functional annotation</a:t>
            </a:r>
            <a:r>
              <a:rPr lang="en-US" sz="2000" dirty="0" smtClean="0"/>
              <a:t> (e.g. </a:t>
            </a:r>
            <a:r>
              <a:rPr lang="en-US" sz="2000" dirty="0" err="1" smtClean="0"/>
              <a:t>eQTL</a:t>
            </a:r>
            <a:r>
              <a:rPr lang="en-US" sz="2000" dirty="0" smtClean="0"/>
              <a:t>, Roadmap </a:t>
            </a:r>
            <a:r>
              <a:rPr lang="en-US" sz="2000" dirty="0" err="1" smtClean="0"/>
              <a:t>Epigenome</a:t>
            </a:r>
            <a:r>
              <a:rPr lang="en-US" sz="2000" dirty="0" smtClean="0"/>
              <a:t>, ENCODE)</a:t>
            </a:r>
          </a:p>
          <a:p>
            <a:r>
              <a:rPr lang="en-US" sz="2000" dirty="0" smtClean="0"/>
              <a:t>Greater use of </a:t>
            </a:r>
            <a:r>
              <a:rPr lang="en-US" sz="2000" dirty="0" smtClean="0">
                <a:solidFill>
                  <a:srgbClr val="FF0000"/>
                </a:solidFill>
              </a:rPr>
              <a:t>functional assays</a:t>
            </a:r>
            <a:r>
              <a:rPr lang="en-US" sz="2000" dirty="0" smtClean="0"/>
              <a:t> for evaluating the consequences of genetic mutations</a:t>
            </a:r>
          </a:p>
        </p:txBody>
      </p:sp>
    </p:spTree>
    <p:extLst>
      <p:ext uri="{BB962C8B-B14F-4D97-AF65-F5344CB8AC3E}">
        <p14:creationId xmlns:p14="http://schemas.microsoft.com/office/powerpoint/2010/main" val="4018350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44825"/>
            <a:ext cx="2664296" cy="1110124"/>
          </a:xfrm>
          <a:prstGeom prst="rect">
            <a:avLst/>
          </a:prstGeom>
        </p:spPr>
      </p:pic>
      <p:pic>
        <p:nvPicPr>
          <p:cNvPr id="5" name="Picture 4" descr="cover_ani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62894"/>
            <a:ext cx="2520280" cy="1139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284301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Innovation and Technology Commission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6148" y="4903702"/>
            <a:ext cx="1621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Suen</a:t>
            </a:r>
            <a:r>
              <a:rPr lang="en-US" dirty="0"/>
              <a:t> Chi-Sun </a:t>
            </a:r>
          </a:p>
          <a:p>
            <a:pPr algn="ctr"/>
            <a:r>
              <a:rPr lang="en-US" dirty="0" smtClean="0"/>
              <a:t>Foundation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993" y="3707110"/>
            <a:ext cx="1532442" cy="12770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26603" r="3676" b="20444"/>
          <a:stretch/>
        </p:blipFill>
        <p:spPr>
          <a:xfrm>
            <a:off x="3851920" y="3429000"/>
            <a:ext cx="4752528" cy="17055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4008" y="5085184"/>
            <a:ext cx="3199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Centre for Genomic Sciences</a:t>
            </a:r>
          </a:p>
          <a:p>
            <a:r>
              <a:rPr lang="en-US" dirty="0" smtClean="0"/>
              <a:t>The University of Hong Kong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3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 charset="0"/>
              </a:rPr>
              <a:t>Multifactorial model for disease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33633" y="2432076"/>
            <a:ext cx="4536504" cy="2743200"/>
          </a:xfrm>
        </p:spPr>
        <p:txBody>
          <a:bodyPr/>
          <a:lstStyle/>
          <a:p>
            <a:r>
              <a:rPr lang="en-US" sz="2000" dirty="0"/>
              <a:t>Numerous genetic and environmental factors contribute to disease</a:t>
            </a:r>
          </a:p>
          <a:p>
            <a:r>
              <a:rPr lang="en-US" sz="2000" dirty="0"/>
              <a:t>When total burden of risk factors (</a:t>
            </a:r>
            <a:r>
              <a:rPr lang="en-US" sz="2000" dirty="0">
                <a:solidFill>
                  <a:srgbClr val="FF0000"/>
                </a:solidFill>
              </a:rPr>
              <a:t>liability</a:t>
            </a:r>
            <a:r>
              <a:rPr lang="en-US" sz="2000" dirty="0"/>
              <a:t>) reaches a particular level (the </a:t>
            </a:r>
            <a:r>
              <a:rPr lang="en-US" sz="2000" dirty="0">
                <a:solidFill>
                  <a:srgbClr val="FF0000"/>
                </a:solidFill>
              </a:rPr>
              <a:t>threshold</a:t>
            </a:r>
            <a:r>
              <a:rPr lang="en-US" sz="2000" dirty="0"/>
              <a:t>), disease occurs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28800"/>
            <a:ext cx="3962400" cy="33511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696" y="5301208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From Hoang, </a:t>
            </a:r>
            <a:r>
              <a:rPr lang="en-US" sz="1600" dirty="0" err="1">
                <a:latin typeface="+mn-lt"/>
              </a:rPr>
              <a:t>Cytrynbaum</a:t>
            </a:r>
            <a:r>
              <a:rPr lang="en-US" sz="1600" dirty="0">
                <a:latin typeface="+mn-lt"/>
              </a:rPr>
              <a:t> &amp; Scherer, 2017</a:t>
            </a:r>
            <a:r>
              <a:rPr lang="en-US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121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760" y="1196752"/>
            <a:ext cx="6264696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Total genetic contribution to a disease (</a:t>
            </a:r>
            <a:r>
              <a:rPr lang="en-US" sz="2000" dirty="0">
                <a:solidFill>
                  <a:srgbClr val="FF0000"/>
                </a:solidFill>
              </a:rPr>
              <a:t>heritability</a:t>
            </a:r>
            <a:r>
              <a:rPr lang="en-US" sz="2000" dirty="0"/>
              <a:t>) can be estimated from twin </a:t>
            </a:r>
            <a:r>
              <a:rPr lang="en-US" sz="2000" dirty="0" smtClean="0"/>
              <a:t>or </a:t>
            </a:r>
            <a:r>
              <a:rPr lang="en-US" sz="2000" dirty="0"/>
              <a:t>adoption studies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2160240" cy="1729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018229"/>
            <a:ext cx="4680520" cy="44076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0032" y="6453336"/>
            <a:ext cx="4232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Castillo-Fernandez, Spector &amp; Bell, 2014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 of common diseases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9512" y="3789040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Most </a:t>
            </a:r>
            <a:r>
              <a:rPr lang="en-US" dirty="0" smtClean="0">
                <a:latin typeface="+mn-lt"/>
              </a:rPr>
              <a:t>common </a:t>
            </a:r>
            <a:r>
              <a:rPr lang="en-US" dirty="0">
                <a:latin typeface="+mn-lt"/>
              </a:rPr>
              <a:t>human diseases have moderate to high </a:t>
            </a:r>
            <a:r>
              <a:rPr lang="en-US" dirty="0" smtClean="0">
                <a:latin typeface="+mn-lt"/>
              </a:rPr>
              <a:t>heritability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578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</a:t>
            </a:r>
            <a:r>
              <a:rPr lang="en-US" dirty="0" smtClean="0"/>
              <a:t>variations and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772816"/>
            <a:ext cx="4474840" cy="4104456"/>
          </a:xfrm>
        </p:spPr>
        <p:txBody>
          <a:bodyPr/>
          <a:lstStyle/>
          <a:p>
            <a:r>
              <a:rPr lang="en-US" sz="2000" dirty="0"/>
              <a:t>Genetic </a:t>
            </a:r>
            <a:r>
              <a:rPr lang="en-US" sz="2000" dirty="0" smtClean="0"/>
              <a:t>factors: </a:t>
            </a:r>
            <a:r>
              <a:rPr lang="en-US" sz="2000" dirty="0">
                <a:solidFill>
                  <a:srgbClr val="FF0000"/>
                </a:solidFill>
              </a:rPr>
              <a:t>individual differences in genome sequence</a:t>
            </a:r>
            <a:r>
              <a:rPr lang="en-US" sz="2000" dirty="0"/>
              <a:t> that influence disease risk</a:t>
            </a:r>
          </a:p>
          <a:p>
            <a:r>
              <a:rPr lang="en-US" sz="2000" dirty="0"/>
              <a:t>Genetic differences (</a:t>
            </a:r>
            <a:r>
              <a:rPr lang="en-US" sz="2000" dirty="0" smtClean="0"/>
              <a:t>variants / polymorphisms) arose </a:t>
            </a:r>
            <a:r>
              <a:rPr lang="en-US" sz="2000" dirty="0"/>
              <a:t>from </a:t>
            </a:r>
            <a:r>
              <a:rPr lang="en-US" sz="2000" dirty="0" smtClean="0"/>
              <a:t>ancestral </a:t>
            </a:r>
            <a:r>
              <a:rPr lang="en-US" sz="2000" dirty="0" smtClean="0">
                <a:solidFill>
                  <a:srgbClr val="FF0000"/>
                </a:solidFill>
              </a:rPr>
              <a:t>mutations.</a:t>
            </a:r>
            <a:endParaRPr lang="en-US" sz="2000" dirty="0"/>
          </a:p>
          <a:p>
            <a:r>
              <a:rPr lang="en-US" sz="2000" dirty="0"/>
              <a:t>Some </a:t>
            </a:r>
            <a:r>
              <a:rPr lang="en-US" sz="2000" dirty="0" smtClean="0"/>
              <a:t>mutations have large impact and cause rare </a:t>
            </a:r>
            <a:r>
              <a:rPr lang="en-US" sz="2000" dirty="0"/>
              <a:t>“monogenic” diseases</a:t>
            </a:r>
          </a:p>
          <a:p>
            <a:r>
              <a:rPr lang="en-US" sz="2000" dirty="0" smtClean="0"/>
              <a:t>Variants that contribute to </a:t>
            </a:r>
            <a:r>
              <a:rPr lang="en-US" sz="2000" dirty="0" smtClean="0">
                <a:solidFill>
                  <a:srgbClr val="FF0000"/>
                </a:solidFill>
              </a:rPr>
              <a:t>common </a:t>
            </a:r>
            <a:r>
              <a:rPr lang="en-US" sz="2000" dirty="0" smtClean="0">
                <a:solidFill>
                  <a:srgbClr val="FF0000"/>
                </a:solidFill>
              </a:rPr>
              <a:t>diseases</a:t>
            </a:r>
            <a:r>
              <a:rPr lang="en-US" sz="2000" dirty="0" smtClean="0"/>
              <a:t> have milder effects and can be </a:t>
            </a:r>
            <a:r>
              <a:rPr lang="en-US" sz="2000" dirty="0" smtClean="0">
                <a:solidFill>
                  <a:srgbClr val="FF0000"/>
                </a:solidFill>
              </a:rPr>
              <a:t>common</a:t>
            </a:r>
            <a:r>
              <a:rPr lang="en-US" sz="2000" dirty="0" smtClean="0"/>
              <a:t> or </a:t>
            </a:r>
            <a:r>
              <a:rPr lang="en-US" sz="2000" dirty="0" smtClean="0">
                <a:solidFill>
                  <a:srgbClr val="FF0000"/>
                </a:solidFill>
              </a:rPr>
              <a:t>rare</a:t>
            </a:r>
            <a:r>
              <a:rPr lang="en-US" sz="2000" dirty="0" smtClean="0"/>
              <a:t>. 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556792"/>
            <a:ext cx="3161361" cy="2736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4048" y="4365104"/>
            <a:ext cx="363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G/T </a:t>
            </a:r>
            <a:r>
              <a:rPr lang="en-US" dirty="0">
                <a:latin typeface="+mn-lt"/>
              </a:rPr>
              <a:t>(or C/A) single nucleotide polymorphism (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SNP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4048" y="501317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www.mdsupport.org</a:t>
            </a:r>
            <a:r>
              <a:rPr lang="en-US" sz="1200" dirty="0"/>
              <a:t>/images/geneticsexplained2.jpg</a:t>
            </a:r>
          </a:p>
        </p:txBody>
      </p:sp>
    </p:spTree>
    <p:extLst>
      <p:ext uri="{BB962C8B-B14F-4D97-AF65-F5344CB8AC3E}">
        <p14:creationId xmlns:p14="http://schemas.microsoft.com/office/powerpoint/2010/main" val="388442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552" y="1412776"/>
            <a:ext cx="5194919" cy="47975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6708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Genotyping / Sequencing Technologies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3185" y="1556792"/>
            <a:ext cx="562696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latin typeface="+mn-lt"/>
              </a:rPr>
              <a:t>Almost all common variants in human genome now documented by </a:t>
            </a:r>
            <a:r>
              <a:rPr lang="en-US" sz="2000" dirty="0" err="1" smtClean="0">
                <a:latin typeface="+mn-lt"/>
              </a:rPr>
              <a:t>HapMap</a:t>
            </a:r>
            <a:r>
              <a:rPr lang="en-US" sz="2000" dirty="0" smtClean="0">
                <a:latin typeface="+mn-lt"/>
              </a:rPr>
              <a:t> and 1K Genomes Projects. 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latin typeface="+mn-lt"/>
              </a:rPr>
              <a:t>E</a:t>
            </a:r>
            <a:r>
              <a:rPr lang="en-US" sz="2000" dirty="0" smtClean="0">
                <a:latin typeface="+mn-lt"/>
              </a:rPr>
              <a:t>fficient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SNP arrays</a:t>
            </a:r>
            <a:r>
              <a:rPr lang="en-US" sz="2000" dirty="0" smtClean="0">
                <a:latin typeface="+mn-lt"/>
              </a:rPr>
              <a:t> (e.g. </a:t>
            </a:r>
            <a:r>
              <a:rPr lang="en-US" sz="2000" dirty="0" err="1" smtClean="0">
                <a:latin typeface="+mn-lt"/>
              </a:rPr>
              <a:t>Illumina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iScan</a:t>
            </a:r>
            <a:r>
              <a:rPr lang="en-US" sz="2000" dirty="0" smtClean="0">
                <a:latin typeface="+mn-lt"/>
              </a:rPr>
              <a:t>) cover nearly all common variants.</a:t>
            </a:r>
            <a:endParaRPr lang="en-US" sz="2000" dirty="0">
              <a:latin typeface="+mn-lt"/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latin typeface="+mn-lt"/>
              </a:rPr>
              <a:t>Many rare variants undocumented despite large databases such as </a:t>
            </a:r>
            <a:r>
              <a:rPr lang="en-US" sz="2000" dirty="0" err="1" smtClean="0">
                <a:latin typeface="+mn-lt"/>
              </a:rPr>
              <a:t>ExAC</a:t>
            </a:r>
            <a:r>
              <a:rPr lang="en-US" sz="2000" dirty="0" smtClean="0">
                <a:latin typeface="+mn-lt"/>
              </a:rPr>
              <a:t> and </a:t>
            </a:r>
            <a:r>
              <a:rPr lang="en-US" sz="2000" dirty="0" err="1" smtClean="0">
                <a:latin typeface="+mn-lt"/>
              </a:rPr>
              <a:t>gnomAD</a:t>
            </a:r>
            <a:endParaRPr lang="en-US" sz="2000" dirty="0" smtClean="0">
              <a:latin typeface="+mn-lt"/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latin typeface="+mn-lt"/>
              </a:rPr>
              <a:t>Comprehensive rare variants analysis requires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high-throughput sequencing</a:t>
            </a:r>
            <a:r>
              <a:rPr lang="en-US" sz="2000" dirty="0" smtClean="0">
                <a:latin typeface="+mn-lt"/>
              </a:rPr>
              <a:t> technologies (e.g. </a:t>
            </a:r>
            <a:r>
              <a:rPr lang="en-US" sz="2000" dirty="0" err="1" smtClean="0">
                <a:latin typeface="+mn-lt"/>
              </a:rPr>
              <a:t>Illumina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NovaSeq</a:t>
            </a:r>
            <a:r>
              <a:rPr lang="en-US" sz="2000" dirty="0" smtClean="0">
                <a:latin typeface="+mn-lt"/>
              </a:rPr>
              <a:t>)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>
                <a:latin typeface="+mn-lt"/>
              </a:rPr>
              <a:t>High-throughput sequencing remains an order of magnitude more expensive than SNP arrays.</a:t>
            </a:r>
          </a:p>
        </p:txBody>
      </p:sp>
      <p:pic>
        <p:nvPicPr>
          <p:cNvPr id="9" name="Picture 8" descr="HumanOmniExpress BeadChip Ki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5" r="26348"/>
          <a:stretch/>
        </p:blipFill>
        <p:spPr bwMode="auto">
          <a:xfrm>
            <a:off x="6156176" y="1799662"/>
            <a:ext cx="565079" cy="10831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umanOmniExpress BeadChip Ki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6" r="31011"/>
          <a:stretch/>
        </p:blipFill>
        <p:spPr bwMode="auto">
          <a:xfrm>
            <a:off x="6599364" y="1799662"/>
            <a:ext cx="462338" cy="10831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737" y="1704194"/>
            <a:ext cx="1543898" cy="13283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255" y="3408743"/>
            <a:ext cx="1496577" cy="21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5192" y="1128193"/>
            <a:ext cx="8060637" cy="47975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1638"/>
            <a:ext cx="8229600" cy="670806"/>
          </a:xfrm>
        </p:spPr>
        <p:txBody>
          <a:bodyPr>
            <a:noAutofit/>
          </a:bodyPr>
          <a:lstStyle/>
          <a:p>
            <a:r>
              <a:rPr lang="en-US" dirty="0"/>
              <a:t>Genome-wide association studies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24744"/>
            <a:ext cx="3816424" cy="2264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81"/>
          <a:stretch/>
        </p:blipFill>
        <p:spPr>
          <a:xfrm>
            <a:off x="4340848" y="3861048"/>
            <a:ext cx="4623056" cy="28803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7504" y="3356992"/>
            <a:ext cx="5886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www.yourgenome.org</a:t>
            </a:r>
            <a:r>
              <a:rPr lang="en-US" sz="1200" dirty="0"/>
              <a:t>/stories/genome-wide-association-studies</a:t>
            </a:r>
          </a:p>
        </p:txBody>
      </p:sp>
      <p:sp>
        <p:nvSpPr>
          <p:cNvPr id="16" name="Bent Arrow 15"/>
          <p:cNvSpPr/>
          <p:nvPr/>
        </p:nvSpPr>
        <p:spPr>
          <a:xfrm rot="5400000">
            <a:off x="5760132" y="1808820"/>
            <a:ext cx="1512168" cy="2016224"/>
          </a:xfrm>
          <a:prstGeom prst="bentArrow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6284" y="3532946"/>
            <a:ext cx="2134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“Manhattan” Plots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39752" y="2020778"/>
            <a:ext cx="3178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Variant frequency difference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496" y="4221088"/>
            <a:ext cx="4176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+mn-lt"/>
              </a:rPr>
              <a:t>Stringent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significance threshold </a:t>
            </a:r>
            <a:r>
              <a:rPr lang="en-US" sz="2000" dirty="0" smtClean="0">
                <a:latin typeface="+mn-lt"/>
              </a:rPr>
              <a:t>to control the number of false positive associations</a:t>
            </a:r>
            <a:endParaRPr lang="en-US" sz="2000" dirty="0">
              <a:latin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+mn-lt"/>
              </a:rPr>
              <a:t>Large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sample size</a:t>
            </a:r>
            <a:r>
              <a:rPr lang="en-US" sz="2000" dirty="0" smtClean="0">
                <a:latin typeface="+mn-lt"/>
              </a:rPr>
              <a:t> required to achieve adequate statistical power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1043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00200"/>
            <a:ext cx="7543800" cy="49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98131"/>
            <a:ext cx="5040560" cy="969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5"/>
          <p:cNvSpPr txBox="1">
            <a:spLocks noChangeArrowheads="1"/>
          </p:cNvSpPr>
          <p:nvPr/>
        </p:nvSpPr>
        <p:spPr bwMode="auto">
          <a:xfrm>
            <a:off x="7020272" y="2780928"/>
            <a:ext cx="194421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dirty="0"/>
              <a:t>Nature 511, 421-427 (24 July 2014)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schizophrenia</a:t>
            </a:r>
          </a:p>
        </p:txBody>
      </p:sp>
    </p:spTree>
    <p:extLst>
      <p:ext uri="{BB962C8B-B14F-4D97-AF65-F5344CB8AC3E}">
        <p14:creationId xmlns:p14="http://schemas.microsoft.com/office/powerpoint/2010/main" val="72194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Accumulation of GWAS findings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906147" cy="5148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5949280"/>
            <a:ext cx="8425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&gt;10,000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genome-wide significant associations</a:t>
            </a:r>
            <a:r>
              <a:rPr lang="en-US" sz="2000" dirty="0">
                <a:latin typeface="+mn-lt"/>
              </a:rPr>
              <a:t> with </a:t>
            </a:r>
            <a:r>
              <a:rPr lang="en-US" sz="2000" dirty="0" smtClean="0">
                <a:latin typeface="+mn-lt"/>
              </a:rPr>
              <a:t>common diseases / traits</a:t>
            </a:r>
            <a:endParaRPr lang="en-US" sz="2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2280" y="6381328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Visscher</a:t>
            </a:r>
            <a:r>
              <a:rPr lang="en-US" sz="1600" dirty="0"/>
              <a:t> et al, 2017</a:t>
            </a:r>
          </a:p>
        </p:txBody>
      </p:sp>
    </p:spTree>
    <p:extLst>
      <p:ext uri="{BB962C8B-B14F-4D97-AF65-F5344CB8AC3E}">
        <p14:creationId xmlns:p14="http://schemas.microsoft.com/office/powerpoint/2010/main" val="289284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5479</TotalTime>
  <Words>1115</Words>
  <Application>Microsoft Macintosh PowerPoint</Application>
  <PresentationFormat>On-screen Show (4:3)</PresentationFormat>
  <Paragraphs>136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ＭＳ Ｐゴシック</vt:lpstr>
      <vt:lpstr>SimSun</vt:lpstr>
      <vt:lpstr>Arial</vt:lpstr>
      <vt:lpstr>Office Theme</vt:lpstr>
      <vt:lpstr>Genetic variation and common human diseases</vt:lpstr>
      <vt:lpstr>Common diseases</vt:lpstr>
      <vt:lpstr>Multifactorial model for disease</vt:lpstr>
      <vt:lpstr>Heritability of common diseases</vt:lpstr>
      <vt:lpstr>Genetic variations and disease</vt:lpstr>
      <vt:lpstr>Genotyping / Sequencing Technologies</vt:lpstr>
      <vt:lpstr>Genome-wide association studies</vt:lpstr>
      <vt:lpstr>Example: schizophrenia</vt:lpstr>
      <vt:lpstr>Accumulation of GWAS findings</vt:lpstr>
      <vt:lpstr>Current status of GWAS</vt:lpstr>
      <vt:lpstr>Predicting drug targets</vt:lpstr>
      <vt:lpstr>Predicting successful drug targets</vt:lpstr>
      <vt:lpstr>Implicating biological pathways</vt:lpstr>
      <vt:lpstr>Converging rare &amp; common variants</vt:lpstr>
      <vt:lpstr> Associations specific to population</vt:lpstr>
      <vt:lpstr>Variants affected multiple traits</vt:lpstr>
      <vt:lpstr>Diseases affected by same genes</vt:lpstr>
      <vt:lpstr>Map of genetically related diseases</vt:lpstr>
      <vt:lpstr>Resolving causal relationships</vt:lpstr>
      <vt:lpstr>Predicting disease risk</vt:lpstr>
      <vt:lpstr>Polygenic scores for risk factors</vt:lpstr>
      <vt:lpstr>Application to cancer screening</vt:lpstr>
      <vt:lpstr>Predicting treatment response</vt:lpstr>
      <vt:lpstr>Repositioning current drugs</vt:lpstr>
      <vt:lpstr>Future Trends</vt:lpstr>
      <vt:lpstr>Acknowledgments</vt:lpstr>
    </vt:vector>
  </TitlesOfParts>
  <Company>HKU Genome Research Centre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Research Centre (GRC)</dc:title>
  <dc:creator>Agnes</dc:creator>
  <cp:lastModifiedBy>Microsoft Office User</cp:lastModifiedBy>
  <cp:revision>371</cp:revision>
  <dcterms:created xsi:type="dcterms:W3CDTF">2009-01-22T04:12:47Z</dcterms:created>
  <dcterms:modified xsi:type="dcterms:W3CDTF">2018-11-27T00:14:06Z</dcterms:modified>
</cp:coreProperties>
</file>